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1" r:id="rId4"/>
    <p:sldId id="266" r:id="rId5"/>
    <p:sldId id="260" r:id="rId6"/>
    <p:sldId id="261" r:id="rId7"/>
    <p:sldId id="269" r:id="rId8"/>
    <p:sldId id="265" r:id="rId9"/>
    <p:sldId id="268" r:id="rId10"/>
    <p:sldId id="267" r:id="rId11"/>
    <p:sldId id="274" r:id="rId12"/>
    <p:sldId id="275" r:id="rId13"/>
    <p:sldId id="276" r:id="rId14"/>
    <p:sldId id="273" r:id="rId15"/>
    <p:sldId id="278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021E2C-969F-4E3A-BF7D-2350ADD5609B}">
          <p14:sldIdLst>
            <p14:sldId id="256"/>
            <p14:sldId id="257"/>
            <p14:sldId id="271"/>
            <p14:sldId id="266"/>
            <p14:sldId id="260"/>
            <p14:sldId id="261"/>
            <p14:sldId id="269"/>
            <p14:sldId id="265"/>
            <p14:sldId id="268"/>
            <p14:sldId id="267"/>
            <p14:sldId id="274"/>
            <p14:sldId id="275"/>
            <p14:sldId id="276"/>
            <p14:sldId id="273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FDF"/>
    <a:srgbClr val="CF31AD"/>
    <a:srgbClr val="F8F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509C1-9D80-4E4A-A171-4FA6E76123D1}" v="3" dt="2025-01-17T06:09:53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50" d="100"/>
          <a:sy n="50" d="100"/>
        </p:scale>
        <p:origin x="5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y\MEMconsultants%20Dropbox\Mary%20Murray\Family\College%20Applications\Seward%20FIA%20Project%20DATA%20ENTRY%20and%20ANALYSIS%20updated%20Jan%20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c78178f20ce3ea0/Documents/Seward%20Park/Seward%20FIA%20Project%20DATA%20ENTRY%20and%20ANALYSIS%20updated%20Nov%2030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cc78178f20ce3ea0/Documents/Seward%20Park/Seward%20FIA%20Project%20DATA%20ENTRY%20and%20ANALYSIS%20updated%20Nov%2030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1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4624279525730082"/>
          <c:y val="1.4560732954096616E-2"/>
          <c:w val="0.47694951583995993"/>
          <c:h val="0.9776661989760007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'Charts of Tree Descriptives'!$D$85</c:f>
              <c:strCache>
                <c:ptCount val="1"/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Pt>
            <c:idx val="1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DB1-4226-9244-955EAE688A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'Charts of Tree Descriptives'!$C$86:$C$96</c:f>
              <c:strCache>
                <c:ptCount val="11"/>
                <c:pt idx="0">
                  <c:v>Cascara</c:v>
                </c:pt>
                <c:pt idx="1">
                  <c:v>Cherry</c:v>
                </c:pt>
                <c:pt idx="2">
                  <c:v>Yew</c:v>
                </c:pt>
                <c:pt idx="3">
                  <c:v>Norway Maple</c:v>
                </c:pt>
                <c:pt idx="4">
                  <c:v>Coastal Redwood</c:v>
                </c:pt>
                <c:pt idx="5">
                  <c:v>Red Alder</c:v>
                </c:pt>
                <c:pt idx="6">
                  <c:v>Pacific Madrone</c:v>
                </c:pt>
                <c:pt idx="7">
                  <c:v>Western Hemlock</c:v>
                </c:pt>
                <c:pt idx="8">
                  <c:v>Big Leaf Maple</c:v>
                </c:pt>
                <c:pt idx="9">
                  <c:v>Western Red Cedar</c:v>
                </c:pt>
                <c:pt idx="10">
                  <c:v>Douglas Fir</c:v>
                </c:pt>
              </c:strCache>
            </c:strRef>
          </c:cat>
          <c:val>
            <c:numRef>
              <c:f>'Charts of Tree Descriptives'!$D$86:$D$96</c:f>
              <c:numCache>
                <c:formatCode>0.0</c:formatCode>
                <c:ptCount val="11"/>
                <c:pt idx="0">
                  <c:v>0.3544109212330982</c:v>
                </c:pt>
                <c:pt idx="1">
                  <c:v>0.69813170079773113</c:v>
                </c:pt>
                <c:pt idx="2">
                  <c:v>0.78736165880594111</c:v>
                </c:pt>
                <c:pt idx="3">
                  <c:v>1.2960160526840381</c:v>
                </c:pt>
                <c:pt idx="4">
                  <c:v>9.4929548846753988</c:v>
                </c:pt>
                <c:pt idx="5">
                  <c:v>23.18157220806691</c:v>
                </c:pt>
                <c:pt idx="6">
                  <c:v>110.91152880726604</c:v>
                </c:pt>
                <c:pt idx="7">
                  <c:v>117.63791866137393</c:v>
                </c:pt>
                <c:pt idx="8">
                  <c:v>513.85580229827508</c:v>
                </c:pt>
                <c:pt idx="9">
                  <c:v>798.52587553247963</c:v>
                </c:pt>
                <c:pt idx="10">
                  <c:v>984.08949977067323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B1-4226-9244-955EAE688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459607744"/>
        <c:axId val="1459606784"/>
      </c:barChart>
      <c:catAx>
        <c:axId val="14596077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459606784"/>
        <c:crosses val="autoZero"/>
        <c:auto val="1"/>
        <c:lblAlgn val="ctr"/>
        <c:lblOffset val="100"/>
        <c:noMultiLvlLbl val="0"/>
      </c:catAx>
      <c:valAx>
        <c:axId val="1459606784"/>
        <c:scaling>
          <c:orientation val="minMax"/>
          <c:max val="1000"/>
        </c:scaling>
        <c:delete val="1"/>
        <c:axPos val="b"/>
        <c:numFmt formatCode="0.0" sourceLinked="1"/>
        <c:majorTickMark val="out"/>
        <c:minorTickMark val="none"/>
        <c:tickLblPos val="nextTo"/>
        <c:crossAx val="1459607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55211729790160291"/>
          <c:y val="0.13257480936429908"/>
          <c:w val="0.43419526593905078"/>
          <c:h val="0.84427720015661023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21-4DC5-901A-EC14D3A0F745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21-4DC5-901A-EC14D3A0F745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21-4DC5-901A-EC14D3A0F745}"/>
              </c:ext>
            </c:extLst>
          </c:dPt>
          <c:dLbls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621-4DC5-901A-EC14D3A0F74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21-4DC5-901A-EC14D3A0F745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621-4DC5-901A-EC14D3A0F74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'Charts of Tree Descriptives'!$C$6:$C$16</c:f>
              <c:strCache>
                <c:ptCount val="11"/>
                <c:pt idx="0">
                  <c:v>Norway Maple</c:v>
                </c:pt>
                <c:pt idx="1">
                  <c:v>Coastal Redwood</c:v>
                </c:pt>
                <c:pt idx="2">
                  <c:v>Cherry</c:v>
                </c:pt>
                <c:pt idx="3">
                  <c:v>Cascara</c:v>
                </c:pt>
                <c:pt idx="4">
                  <c:v>Yew</c:v>
                </c:pt>
                <c:pt idx="5">
                  <c:v>Red Alder</c:v>
                </c:pt>
                <c:pt idx="6">
                  <c:v>Western Hemlock</c:v>
                </c:pt>
                <c:pt idx="7">
                  <c:v>Pacific Madrone</c:v>
                </c:pt>
                <c:pt idx="8">
                  <c:v>Western Red Cedar</c:v>
                </c:pt>
                <c:pt idx="9">
                  <c:v>Douglas Fir</c:v>
                </c:pt>
                <c:pt idx="10">
                  <c:v>Big Leaf Maple</c:v>
                </c:pt>
              </c:strCache>
            </c:strRef>
          </c:cat>
          <c:val>
            <c:numRef>
              <c:f>'Charts of Tree Descriptives'!$D$6:$D$16</c:f>
              <c:numCache>
                <c:formatCode>0.00</c:formatCode>
                <c:ptCount val="11"/>
                <c:pt idx="0">
                  <c:v>0.22222222222222221</c:v>
                </c:pt>
                <c:pt idx="1">
                  <c:v>0.22222222222222221</c:v>
                </c:pt>
                <c:pt idx="2">
                  <c:v>0.22222222222222221</c:v>
                </c:pt>
                <c:pt idx="3">
                  <c:v>0.22222222222222221</c:v>
                </c:pt>
                <c:pt idx="4">
                  <c:v>0.44444444444444442</c:v>
                </c:pt>
                <c:pt idx="5">
                  <c:v>2.4444444444444446</c:v>
                </c:pt>
                <c:pt idx="6">
                  <c:v>4.2222222222222223</c:v>
                </c:pt>
                <c:pt idx="7">
                  <c:v>4.4444444444444446</c:v>
                </c:pt>
                <c:pt idx="8">
                  <c:v>16.888888888888889</c:v>
                </c:pt>
                <c:pt idx="9">
                  <c:v>21.333333333333332</c:v>
                </c:pt>
                <c:pt idx="10">
                  <c:v>28.666666666666668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'Charts of Tree Descriptives'!#REF!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6-1621-4DC5-901A-EC14D3A0F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00224832"/>
        <c:axId val="2100227712"/>
      </c:barChart>
      <c:catAx>
        <c:axId val="2100224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2100227712"/>
        <c:crosses val="autoZero"/>
        <c:auto val="1"/>
        <c:lblAlgn val="ctr"/>
        <c:lblOffset val="100"/>
        <c:noMultiLvlLbl val="0"/>
      </c:catAx>
      <c:valAx>
        <c:axId val="2100227712"/>
        <c:scaling>
          <c:orientation val="minMax"/>
          <c:max val="30"/>
        </c:scaling>
        <c:delete val="1"/>
        <c:axPos val="b"/>
        <c:numFmt formatCode="0.00" sourceLinked="1"/>
        <c:majorTickMark val="out"/>
        <c:minorTickMark val="none"/>
        <c:tickLblPos val="nextTo"/>
        <c:crossAx val="210022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8F6EE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4528390433468862"/>
          <c:y val="0.1196303597831444"/>
          <c:w val="0.54774524561954807"/>
          <c:h val="0.85911409561360275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29-467F-8FE9-49C30464136C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929-467F-8FE9-49C30464136C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29-467F-8FE9-49C30464136C}"/>
              </c:ext>
            </c:extLst>
          </c:dPt>
          <c:dLbls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29-467F-8FE9-49C30464136C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929-467F-8FE9-49C30464136C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accent6"/>
                      </a:solidFill>
                      <a:latin typeface="Aptos" panose="020B0004020202020204" pitchFamily="3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29-467F-8FE9-49C3046413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2">
                        <a:lumMod val="25000"/>
                      </a:schemeClr>
                    </a:solidFill>
                    <a:latin typeface="Aptos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'Charts of Tree Descriptives'!$C$6:$C$16</c:f>
              <c:strCache>
                <c:ptCount val="11"/>
                <c:pt idx="0">
                  <c:v>Norway Maple</c:v>
                </c:pt>
                <c:pt idx="1">
                  <c:v>Coastal Redwood</c:v>
                </c:pt>
                <c:pt idx="2">
                  <c:v>Cherry</c:v>
                </c:pt>
                <c:pt idx="3">
                  <c:v>Cascara</c:v>
                </c:pt>
                <c:pt idx="4">
                  <c:v>Yew</c:v>
                </c:pt>
                <c:pt idx="5">
                  <c:v>Red Alder</c:v>
                </c:pt>
                <c:pt idx="6">
                  <c:v>Western Hemlock</c:v>
                </c:pt>
                <c:pt idx="7">
                  <c:v>Pacific Madrone</c:v>
                </c:pt>
                <c:pt idx="8">
                  <c:v>Western Red Cedar</c:v>
                </c:pt>
                <c:pt idx="9">
                  <c:v>Douglas Fir</c:v>
                </c:pt>
                <c:pt idx="10">
                  <c:v>Big Leaf Maple</c:v>
                </c:pt>
              </c:strCache>
            </c:strRef>
          </c:cat>
          <c:val>
            <c:numRef>
              <c:f>'Charts of Tree Descriptives'!$R$6:$R$16</c:f>
              <c:numCache>
                <c:formatCode>General</c:formatCode>
                <c:ptCount val="11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11</c:v>
                </c:pt>
                <c:pt idx="6">
                  <c:v>19</c:v>
                </c:pt>
                <c:pt idx="7">
                  <c:v>20</c:v>
                </c:pt>
                <c:pt idx="8">
                  <c:v>76</c:v>
                </c:pt>
                <c:pt idx="9">
                  <c:v>96</c:v>
                </c:pt>
                <c:pt idx="10">
                  <c:v>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29-467F-8FE9-49C3046413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100224832"/>
        <c:axId val="2100227712"/>
      </c:barChart>
      <c:catAx>
        <c:axId val="2100224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0" i="0" u="none" strike="noStrike" kern="1200" baseline="0">
                <a:solidFill>
                  <a:schemeClr val="tx1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2100227712"/>
        <c:crosses val="autoZero"/>
        <c:auto val="1"/>
        <c:lblAlgn val="ctr"/>
        <c:lblOffset val="100"/>
        <c:noMultiLvlLbl val="0"/>
      </c:catAx>
      <c:valAx>
        <c:axId val="21002277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100224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8F6EE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1301087364078"/>
          <c:y val="0.22985016375715464"/>
          <c:w val="0.68660261197135364"/>
          <c:h val="0.729486852817430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'Charts of Tree Descriptives'!$D$56</c:f>
              <c:strCache>
                <c:ptCount val="1"/>
                <c:pt idx="0">
                  <c:v>DBH (in.)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accent4">
                        <a:lumMod val="7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'Charts of Tree Descriptives'!$C$57:$C$62</c:f>
              <c:strCache>
                <c:ptCount val="6"/>
                <c:pt idx="0">
                  <c:v>Red Alder</c:v>
                </c:pt>
                <c:pt idx="1">
                  <c:v>Big Leaf Maple</c:v>
                </c:pt>
                <c:pt idx="2">
                  <c:v>Pacific Madrone</c:v>
                </c:pt>
                <c:pt idx="3">
                  <c:v>Western Hemlock</c:v>
                </c:pt>
                <c:pt idx="4">
                  <c:v>Douglas Fir</c:v>
                </c:pt>
                <c:pt idx="5">
                  <c:v>Western Red Cedar</c:v>
                </c:pt>
              </c:strCache>
            </c:strRef>
          </c:cat>
          <c:val>
            <c:numRef>
              <c:f>'Charts of Tree Descriptives'!$D$57:$D$62</c:f>
              <c:numCache>
                <c:formatCode>0.0</c:formatCode>
                <c:ptCount val="6"/>
                <c:pt idx="0">
                  <c:v>12.990909090909092</c:v>
                </c:pt>
                <c:pt idx="1">
                  <c:v>16.780620155038761</c:v>
                </c:pt>
                <c:pt idx="2">
                  <c:v>18.38</c:v>
                </c:pt>
                <c:pt idx="3">
                  <c:v>23.005263157894738</c:v>
                </c:pt>
                <c:pt idx="4">
                  <c:v>26.162500000000009</c:v>
                </c:pt>
                <c:pt idx="5">
                  <c:v>27.778947368421051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00-48EA-8837-22ACD8C3A629}"/>
            </c:ext>
          </c:extLst>
        </c:ser>
        <c:ser>
          <c:idx val="1"/>
          <c:order val="1"/>
          <c:tx>
            <c:strRef>
              <c:f>'Charts of Tree Descriptives'!$E$56</c:f>
              <c:strCache>
                <c:ptCount val="1"/>
                <c:pt idx="0">
                  <c:v>Height (ft.)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'Charts of Tree Descriptives'!$C$57:$C$62</c:f>
              <c:strCache>
                <c:ptCount val="6"/>
                <c:pt idx="0">
                  <c:v>Red Alder</c:v>
                </c:pt>
                <c:pt idx="1">
                  <c:v>Big Leaf Maple</c:v>
                </c:pt>
                <c:pt idx="2">
                  <c:v>Pacific Madrone</c:v>
                </c:pt>
                <c:pt idx="3">
                  <c:v>Western Hemlock</c:v>
                </c:pt>
                <c:pt idx="4">
                  <c:v>Douglas Fir</c:v>
                </c:pt>
                <c:pt idx="5">
                  <c:v>Western Red Cedar</c:v>
                </c:pt>
              </c:strCache>
            </c:strRef>
          </c:cat>
          <c:val>
            <c:numRef>
              <c:f>'Charts of Tree Descriptives'!$E$57:$E$62</c:f>
              <c:numCache>
                <c:formatCode>0.0</c:formatCode>
                <c:ptCount val="6"/>
                <c:pt idx="0">
                  <c:v>50.363636363636367</c:v>
                </c:pt>
                <c:pt idx="1">
                  <c:v>68.506201550387587</c:v>
                </c:pt>
                <c:pt idx="2">
                  <c:v>45.089999999999996</c:v>
                </c:pt>
                <c:pt idx="3">
                  <c:v>91.278947368421044</c:v>
                </c:pt>
                <c:pt idx="4">
                  <c:v>106.7442105263158</c:v>
                </c:pt>
                <c:pt idx="5">
                  <c:v>89.735526315789471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00-48EA-8837-22ACD8C3A6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01968880"/>
        <c:axId val="101966480"/>
      </c:barChart>
      <c:catAx>
        <c:axId val="101968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01966480"/>
        <c:crosses val="autoZero"/>
        <c:auto val="1"/>
        <c:lblAlgn val="ctr"/>
        <c:lblOffset val="100"/>
        <c:noMultiLvlLbl val="0"/>
      </c:catAx>
      <c:valAx>
        <c:axId val="101966480"/>
        <c:scaling>
          <c:orientation val="minMax"/>
        </c:scaling>
        <c:delete val="1"/>
        <c:axPos val="b"/>
        <c:numFmt formatCode="0.0" sourceLinked="1"/>
        <c:majorTickMark val="none"/>
        <c:minorTickMark val="none"/>
        <c:tickLblPos val="nextTo"/>
        <c:crossAx val="101968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544994375703042"/>
          <c:y val="0.74761188000671186"/>
          <c:w val="0.24992438445194351"/>
          <c:h val="0.114027431653916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511246286497869"/>
          <c:y val="0.10880286373043149"/>
          <c:w val="0.71118383564338672"/>
          <c:h val="0.85426371427328474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'Charts of Tree Descriptives'!$D$36</c:f>
              <c:strCache>
                <c:ptCount val="1"/>
                <c:pt idx="0">
                  <c:v>Healthy</c:v>
                </c:pt>
              </c:strCache>
            </c:strRef>
          </c:tx>
          <c:spPr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('Charts of Tree Descriptives'!$C$39:$C$44,'Charts of Tree Descriptives'!$C$47)</c:f>
              <c:strCache>
                <c:ptCount val="7"/>
                <c:pt idx="0">
                  <c:v>Pacific Madrone (n=20)</c:v>
                </c:pt>
                <c:pt idx="1">
                  <c:v>Red Alder (n=11)</c:v>
                </c:pt>
                <c:pt idx="2">
                  <c:v>Western Hemlock (n=19)</c:v>
                </c:pt>
                <c:pt idx="3">
                  <c:v>Big Leaf Maple 
(n=129)</c:v>
                </c:pt>
                <c:pt idx="4">
                  <c:v>Western Red Cedar (n=76)</c:v>
                </c:pt>
                <c:pt idx="5">
                  <c:v>Douglas Fir (n=96)</c:v>
                </c:pt>
                <c:pt idx="6">
                  <c:v>Grand Total</c:v>
                </c:pt>
              </c:strCache>
              <c:extLst/>
            </c:strRef>
          </c:cat>
          <c:val>
            <c:numRef>
              <c:f>('Charts of Tree Descriptives'!$D$39:$D$44,'Charts of Tree Descriptives'!$D$47)</c:f>
              <c:numCache>
                <c:formatCode>0%</c:formatCode>
                <c:ptCount val="7"/>
                <c:pt idx="0">
                  <c:v>0.55000000000000004</c:v>
                </c:pt>
                <c:pt idx="1">
                  <c:v>0.63636363636363635</c:v>
                </c:pt>
                <c:pt idx="2">
                  <c:v>0.73684210526315785</c:v>
                </c:pt>
                <c:pt idx="3">
                  <c:v>0.9147286821705426</c:v>
                </c:pt>
                <c:pt idx="4">
                  <c:v>0.92105263157894735</c:v>
                </c:pt>
                <c:pt idx="5">
                  <c:v>0.9375</c:v>
                </c:pt>
                <c:pt idx="6">
                  <c:v>0.87675070028011204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0DDF-479C-AD32-BCFD95079C8E}"/>
            </c:ext>
          </c:extLst>
        </c:ser>
        <c:ser>
          <c:idx val="1"/>
          <c:order val="1"/>
          <c:tx>
            <c:strRef>
              <c:f>'Charts of Tree Descriptives'!$E$36</c:f>
              <c:strCache>
                <c:ptCount val="1"/>
                <c:pt idx="0">
                  <c:v>Unhealthy</c:v>
                </c:pt>
              </c:strCache>
            </c:strRef>
          </c:tx>
          <c:spPr>
            <a:solidFill>
              <a:schemeClr val="accent1">
                <a:lumMod val="90000"/>
                <a:lumOff val="1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7E1-4442-98BB-CF211D109A5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E1-4442-98BB-CF211D109A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('Charts of Tree Descriptives'!$C$39:$C$44,'Charts of Tree Descriptives'!$C$47)</c:f>
              <c:strCache>
                <c:ptCount val="7"/>
                <c:pt idx="0">
                  <c:v>Pacific Madrone (n=20)</c:v>
                </c:pt>
                <c:pt idx="1">
                  <c:v>Red Alder (n=11)</c:v>
                </c:pt>
                <c:pt idx="2">
                  <c:v>Western Hemlock (n=19)</c:v>
                </c:pt>
                <c:pt idx="3">
                  <c:v>Big Leaf Maple 
(n=129)</c:v>
                </c:pt>
                <c:pt idx="4">
                  <c:v>Western Red Cedar (n=76)</c:v>
                </c:pt>
                <c:pt idx="5">
                  <c:v>Douglas Fir (n=96)</c:v>
                </c:pt>
                <c:pt idx="6">
                  <c:v>Grand Total</c:v>
                </c:pt>
              </c:strCache>
              <c:extLst/>
            </c:strRef>
          </c:cat>
          <c:val>
            <c:numRef>
              <c:f>('Charts of Tree Descriptives'!$E$39:$E$44,'Charts of Tree Descriptives'!$E$47)</c:f>
              <c:numCache>
                <c:formatCode>0%</c:formatCode>
                <c:ptCount val="7"/>
                <c:pt idx="0">
                  <c:v>0.1</c:v>
                </c:pt>
                <c:pt idx="1">
                  <c:v>0</c:v>
                </c:pt>
                <c:pt idx="2">
                  <c:v>5.2631578947368418E-2</c:v>
                </c:pt>
                <c:pt idx="3">
                  <c:v>3.875968992248062E-2</c:v>
                </c:pt>
                <c:pt idx="4">
                  <c:v>5.2631578947368418E-2</c:v>
                </c:pt>
                <c:pt idx="5">
                  <c:v>0</c:v>
                </c:pt>
                <c:pt idx="6">
                  <c:v>3.9215686274509803E-2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0DDF-479C-AD32-BCFD95079C8E}"/>
            </c:ext>
          </c:extLst>
        </c:ser>
        <c:ser>
          <c:idx val="2"/>
          <c:order val="2"/>
          <c:tx>
            <c:strRef>
              <c:f>'Charts of Tree Descriptives'!$F$36</c:f>
              <c:strCache>
                <c:ptCount val="1"/>
                <c:pt idx="0">
                  <c:v>Snag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('Charts of Tree Descriptives'!$C$39:$C$44,'Charts of Tree Descriptives'!$C$47)</c:f>
              <c:strCache>
                <c:ptCount val="7"/>
                <c:pt idx="0">
                  <c:v>Pacific Madrone (n=20)</c:v>
                </c:pt>
                <c:pt idx="1">
                  <c:v>Red Alder (n=11)</c:v>
                </c:pt>
                <c:pt idx="2">
                  <c:v>Western Hemlock (n=19)</c:v>
                </c:pt>
                <c:pt idx="3">
                  <c:v>Big Leaf Maple 
(n=129)</c:v>
                </c:pt>
                <c:pt idx="4">
                  <c:v>Western Red Cedar (n=76)</c:v>
                </c:pt>
                <c:pt idx="5">
                  <c:v>Douglas Fir (n=96)</c:v>
                </c:pt>
                <c:pt idx="6">
                  <c:v>Grand Total</c:v>
                </c:pt>
              </c:strCache>
              <c:extLst/>
            </c:strRef>
          </c:cat>
          <c:val>
            <c:numRef>
              <c:f>('Charts of Tree Descriptives'!$F$39:$F$44,'Charts of Tree Descriptives'!$F$47)</c:f>
              <c:numCache>
                <c:formatCode>0%</c:formatCode>
                <c:ptCount val="7"/>
                <c:pt idx="0">
                  <c:v>0.35</c:v>
                </c:pt>
                <c:pt idx="1">
                  <c:v>0.36363636363636365</c:v>
                </c:pt>
                <c:pt idx="2">
                  <c:v>0.21052631578947367</c:v>
                </c:pt>
                <c:pt idx="3">
                  <c:v>4.6511627906976744E-2</c:v>
                </c:pt>
                <c:pt idx="4">
                  <c:v>2.6315789473684209E-2</c:v>
                </c:pt>
                <c:pt idx="5">
                  <c:v>6.25E-2</c:v>
                </c:pt>
                <c:pt idx="6">
                  <c:v>8.4033613445378158E-2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0DDF-479C-AD32-BCFD95079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34364640"/>
        <c:axId val="234372320"/>
      </c:barChart>
      <c:catAx>
        <c:axId val="2343646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234372320"/>
        <c:crosses val="autoZero"/>
        <c:auto val="1"/>
        <c:lblAlgn val="ctr"/>
        <c:lblOffset val="100"/>
        <c:noMultiLvlLbl val="0"/>
      </c:catAx>
      <c:valAx>
        <c:axId val="234372320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34364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655933633295839"/>
          <c:y val="3.3539205389381578E-2"/>
          <c:w val="0.86344066366704164"/>
          <c:h val="6.311403693476061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100" b="1" i="0"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771-4B11-9CCF-760F2FAF7B34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71-4B11-9CCF-760F2FAF7B3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English Holly</c:v>
                </c:pt>
                <c:pt idx="1">
                  <c:v>Bracken Fern</c:v>
                </c:pt>
                <c:pt idx="2">
                  <c:v>Himalayan Blackberry</c:v>
                </c:pt>
                <c:pt idx="3">
                  <c:v>Snowberry</c:v>
                </c:pt>
                <c:pt idx="4">
                  <c:v>Red Huckleberry</c:v>
                </c:pt>
                <c:pt idx="5">
                  <c:v>Ocean Spray</c:v>
                </c:pt>
                <c:pt idx="6">
                  <c:v>Thimbleberry</c:v>
                </c:pt>
                <c:pt idx="7">
                  <c:v>Evergreen Huckleberry</c:v>
                </c:pt>
                <c:pt idx="8">
                  <c:v>Indian Plum</c:v>
                </c:pt>
                <c:pt idx="9">
                  <c:v>Hazelnut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4</c:v>
                </c:pt>
                <c:pt idx="3">
                  <c:v>9</c:v>
                </c:pt>
                <c:pt idx="4">
                  <c:v>10</c:v>
                </c:pt>
                <c:pt idx="5">
                  <c:v>41</c:v>
                </c:pt>
                <c:pt idx="6">
                  <c:v>57</c:v>
                </c:pt>
                <c:pt idx="7">
                  <c:v>121</c:v>
                </c:pt>
                <c:pt idx="8">
                  <c:v>456</c:v>
                </c:pt>
                <c:pt idx="9">
                  <c:v>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1-4B11-9CCF-760F2FAF7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714148864"/>
        <c:axId val="1714146944"/>
      </c:barChart>
      <c:catAx>
        <c:axId val="1714148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714146944"/>
        <c:crosses val="autoZero"/>
        <c:auto val="1"/>
        <c:lblAlgn val="ctr"/>
        <c:lblOffset val="100"/>
        <c:noMultiLvlLbl val="0"/>
      </c:catAx>
      <c:valAx>
        <c:axId val="1714146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1414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650637948190838"/>
          <c:y val="5.6818181818181816E-2"/>
          <c:w val="0.59481150115138481"/>
          <c:h val="0.930555555555555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Ash</c:v>
                </c:pt>
                <c:pt idx="1">
                  <c:v>Douglas Fir</c:v>
                </c:pt>
                <c:pt idx="2">
                  <c:v>Cascara</c:v>
                </c:pt>
                <c:pt idx="3">
                  <c:v>Western Red Cedar</c:v>
                </c:pt>
                <c:pt idx="4">
                  <c:v>Pacific Madrone</c:v>
                </c:pt>
                <c:pt idx="5">
                  <c:v>Bigleaf Maple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4</c:v>
                </c:pt>
                <c:pt idx="3">
                  <c:v>10</c:v>
                </c:pt>
                <c:pt idx="4">
                  <c:v>10</c:v>
                </c:pt>
                <c:pt idx="5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1-4B11-9CCF-760F2FAF7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714148864"/>
        <c:axId val="1714146944"/>
      </c:barChart>
      <c:catAx>
        <c:axId val="1714148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714146944"/>
        <c:crosses val="autoZero"/>
        <c:auto val="1"/>
        <c:lblAlgn val="ctr"/>
        <c:lblOffset val="100"/>
        <c:noMultiLvlLbl val="0"/>
      </c:catAx>
      <c:valAx>
        <c:axId val="1714146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14148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300366583628939"/>
          <c:y val="3.4722222222222224E-2"/>
          <c:w val="0.62376297207459008"/>
          <c:h val="0.930555555555555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% of plots containing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9B-4CD2-92A9-779028F0E3D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9B-4CD2-92A9-779028F0E3D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Hairy honeysuckle</c:v>
                </c:pt>
                <c:pt idx="1">
                  <c:v>Horsetails</c:v>
                </c:pt>
                <c:pt idx="2">
                  <c:v>Common snowberry</c:v>
                </c:pt>
                <c:pt idx="3">
                  <c:v>Thimbleberry</c:v>
                </c:pt>
                <c:pt idx="4">
                  <c:v>Stinging nettle</c:v>
                </c:pt>
                <c:pt idx="5">
                  <c:v>Blackcap raspberry</c:v>
                </c:pt>
                <c:pt idx="6">
                  <c:v>Oregon grape</c:v>
                </c:pt>
                <c:pt idx="7">
                  <c:v>Salal</c:v>
                </c:pt>
                <c:pt idx="8">
                  <c:v>Trailing blackberry</c:v>
                </c:pt>
                <c:pt idx="9">
                  <c:v>Sword fern</c:v>
                </c:pt>
              </c:strCache>
            </c:strRef>
          </c:cat>
          <c:val>
            <c:numRef>
              <c:f>Sheet1!$C$2:$C$11</c:f>
              <c:numCache>
                <c:formatCode>0.00%</c:formatCode>
                <c:ptCount val="10"/>
                <c:pt idx="0">
                  <c:v>5.5550000000000002E-2</c:v>
                </c:pt>
                <c:pt idx="1">
                  <c:v>5.5550000000000002E-2</c:v>
                </c:pt>
                <c:pt idx="2">
                  <c:v>5.5550000000000002E-2</c:v>
                </c:pt>
                <c:pt idx="3">
                  <c:v>5.5550000000000002E-2</c:v>
                </c:pt>
                <c:pt idx="4">
                  <c:v>5.5550000000000002E-2</c:v>
                </c:pt>
                <c:pt idx="5">
                  <c:v>0.11111</c:v>
                </c:pt>
                <c:pt idx="6">
                  <c:v>0.2777</c:v>
                </c:pt>
                <c:pt idx="7">
                  <c:v>0.55500000000000005</c:v>
                </c:pt>
                <c:pt idx="8">
                  <c:v>0.72219999999999995</c:v>
                </c:pt>
                <c:pt idx="9">
                  <c:v>0.88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2C-4DFB-9E04-77704448315F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Average % coverage across all plots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Hairy honeysuckle</c:v>
                </c:pt>
                <c:pt idx="1">
                  <c:v>Horsetails</c:v>
                </c:pt>
                <c:pt idx="2">
                  <c:v>Common snowberry</c:v>
                </c:pt>
                <c:pt idx="3">
                  <c:v>Thimbleberry</c:v>
                </c:pt>
                <c:pt idx="4">
                  <c:v>Stinging nettle</c:v>
                </c:pt>
                <c:pt idx="5">
                  <c:v>Blackcap raspberry</c:v>
                </c:pt>
                <c:pt idx="6">
                  <c:v>Oregon grape</c:v>
                </c:pt>
                <c:pt idx="7">
                  <c:v>Salal</c:v>
                </c:pt>
                <c:pt idx="8">
                  <c:v>Trailing blackberry</c:v>
                </c:pt>
                <c:pt idx="9">
                  <c:v>Sword fern</c:v>
                </c:pt>
              </c:strCache>
            </c:strRef>
          </c:cat>
          <c:val>
            <c:numRef>
              <c:f>Sheet1!$B$2:$B$11</c:f>
              <c:numCache>
                <c:formatCode>0.00%</c:formatCode>
                <c:ptCount val="10"/>
                <c:pt idx="0">
                  <c:v>2.1999999999999999E-2</c:v>
                </c:pt>
                <c:pt idx="1">
                  <c:v>1.0999999999999999E-2</c:v>
                </c:pt>
                <c:pt idx="2">
                  <c:v>1.0999999999999999E-2</c:v>
                </c:pt>
                <c:pt idx="3">
                  <c:v>3.0000000000000001E-3</c:v>
                </c:pt>
                <c:pt idx="4">
                  <c:v>2E-3</c:v>
                </c:pt>
                <c:pt idx="5">
                  <c:v>1.2999999999999999E-2</c:v>
                </c:pt>
                <c:pt idx="6">
                  <c:v>5.0999999999999997E-2</c:v>
                </c:pt>
                <c:pt idx="7">
                  <c:v>0.112</c:v>
                </c:pt>
                <c:pt idx="8">
                  <c:v>0.27300000000000002</c:v>
                </c:pt>
                <c:pt idx="9">
                  <c:v>0.114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42C-4DFB-9E04-7770444831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714148864"/>
        <c:axId val="1714146944"/>
      </c:barChart>
      <c:catAx>
        <c:axId val="17141488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n-US"/>
          </a:p>
        </c:txPr>
        <c:crossAx val="1714146944"/>
        <c:crosses val="autoZero"/>
        <c:auto val="1"/>
        <c:lblAlgn val="ctr"/>
        <c:lblOffset val="100"/>
        <c:noMultiLvlLbl val="0"/>
      </c:catAx>
      <c:valAx>
        <c:axId val="1714146944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1714148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0291299032403358"/>
          <c:y val="0.57914181181897717"/>
          <c:w val="0.49517630948408387"/>
          <c:h val="0.147903245048914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0.01667</cdr:x>
      <cdr:y>0.01563</cdr:y>
    </cdr:from>
    <cdr:to>
      <cdr:x>0.9875</cdr:x>
      <cdr:y>0.14063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E0F3EA2-7699-AF3E-9CFA-13E7AB7374DA}"/>
            </a:ext>
          </a:extLst>
        </cdr:cNvPr>
        <cdr:cNvSpPr txBox="1"/>
      </cdr:nvSpPr>
      <cdr:spPr>
        <a:xfrm xmlns:a="http://schemas.openxmlformats.org/drawingml/2006/main">
          <a:off x="76200" y="42863"/>
          <a:ext cx="4438650" cy="3429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1" kern="1200" dirty="0">
              <a:solidFill>
                <a:schemeClr val="bg2">
                  <a:lumMod val="25000"/>
                </a:schemeClr>
              </a:solidFill>
              <a:latin typeface="Aptos" panose="020B0004020202020204" pitchFamily="34" charset="0"/>
            </a:rPr>
            <a:t>Trees per Acre by </a:t>
          </a:r>
          <a:r>
            <a:rPr lang="en-US" sz="1800" b="1" kern="1200" baseline="0" dirty="0">
              <a:solidFill>
                <a:schemeClr val="bg2">
                  <a:lumMod val="25000"/>
                </a:schemeClr>
              </a:solidFill>
              <a:latin typeface="Aptos" panose="020B0004020202020204" pitchFamily="34" charset="0"/>
            </a:rPr>
            <a:t>Species</a:t>
          </a:r>
          <a:endParaRPr lang="en-US" sz="1800" b="1" kern="1200" dirty="0">
            <a:solidFill>
              <a:schemeClr val="bg2">
                <a:lumMod val="25000"/>
              </a:schemeClr>
            </a:solidFill>
            <a:latin typeface="Aptos" panose="020B0004020202020204" pitchFamily="34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0.01667</cdr:x>
      <cdr:y>0.01563</cdr:y>
    </cdr:from>
    <cdr:to>
      <cdr:x>1</cdr:x>
      <cdr:y>0.14063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E0F3EA2-7699-AF3E-9CFA-13E7AB7374DA}"/>
            </a:ext>
          </a:extLst>
        </cdr:cNvPr>
        <cdr:cNvSpPr txBox="1"/>
      </cdr:nvSpPr>
      <cdr:spPr>
        <a:xfrm xmlns:a="http://schemas.openxmlformats.org/drawingml/2006/main">
          <a:off x="60741" y="63427"/>
          <a:ext cx="3583004" cy="5072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b="1" kern="1200" dirty="0">
              <a:solidFill>
                <a:schemeClr val="bg2">
                  <a:lumMod val="25000"/>
                </a:schemeClr>
              </a:solidFill>
              <a:latin typeface="Aptos" panose="020B0004020202020204" pitchFamily="34" charset="0"/>
            </a:rPr>
            <a:t>Tree Count in 18 Plots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0.99921</cdr:x>
      <cdr:y>0.09184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9C7A45A-8929-324E-EE01-DB8FD40C166A}"/>
            </a:ext>
          </a:extLst>
        </cdr:cNvPr>
        <cdr:cNvSpPr txBox="1"/>
      </cdr:nvSpPr>
      <cdr:spPr>
        <a:xfrm xmlns:a="http://schemas.openxmlformats.org/drawingml/2006/main">
          <a:off x="0" y="-2057400"/>
          <a:ext cx="6395720" cy="3694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l" rtl="0"/>
          <a:endParaRPr lang="en-US" sz="1600" b="1" baseline="0" dirty="0">
            <a:solidFill>
              <a:schemeClr val="accent4">
                <a:lumMod val="75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CB461-DB17-4B36-9209-B62DE9B890D3}" type="datetimeFigureOut">
              <a:rPr lang="en-US" smtClean="0"/>
              <a:t>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8C3A2-8525-4213-8BCC-2E3F4F8FB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04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8C3A2-8525-4213-8BCC-2E3F4F8FB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3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8C3A2-8525-4213-8BCC-2E3F4F8FB5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0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8C3A2-8525-4213-8BCC-2E3F4F8FB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26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C8C3A2-8525-4213-8BCC-2E3F4F8FB5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23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22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054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838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228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26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310896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3545" y="2057400"/>
            <a:ext cx="640080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3319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282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6380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348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3153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013F0-18CD-4CC5-83FD-DAF32D1AB778}" type="datetimeFigureOut">
              <a:rPr lang="es-MX" smtClean="0"/>
              <a:t>17/01/2025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611EF-1917-4CF5-8E3E-058BF369A07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428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3680" y="211014"/>
            <a:ext cx="11724640" cy="6377939"/>
          </a:xfrm>
          <a:prstGeom prst="rect">
            <a:avLst/>
          </a:prstGeom>
          <a:solidFill>
            <a:srgbClr val="F8F6E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E7F013F0-18CD-4CC5-83FD-DAF32D1AB778}" type="datetimeFigureOut">
              <a:rPr lang="es-MX" smtClean="0"/>
              <a:pPr/>
              <a:t>17/01/2025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484611EF-1917-4CF5-8E3E-058BF369A07D}" type="slidenum">
              <a:rPr lang="es-MX" smtClean="0"/>
              <a:pPr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482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aulshannon.shinyapps.io/sewardFIA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rbo.com/vacation-rentals/united-states/washington/king-county/seattle/seward-par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ADC14B-4BD3-992F-AD1B-5E2730F9E2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Seward park </a:t>
            </a:r>
            <a:r>
              <a:rPr lang="en-US" sz="6000" noProof="0" dirty="0"/>
              <a:t>vegetation inventory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DA29F67-4E41-9FDC-2482-85E681A9BB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/>
              <a:t>Nate Butcher and Dr. Tim Billo</a:t>
            </a:r>
          </a:p>
          <a:p>
            <a:r>
              <a:rPr lang="en-US" noProof="0" dirty="0"/>
              <a:t>For Presentation on 1/18/25</a:t>
            </a:r>
          </a:p>
        </p:txBody>
      </p:sp>
    </p:spTree>
    <p:extLst>
      <p:ext uri="{BB962C8B-B14F-4D97-AF65-F5344CB8AC3E}">
        <p14:creationId xmlns:p14="http://schemas.microsoft.com/office/powerpoint/2010/main" val="1356132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46C7-B9CA-B20D-0C3A-4C7525E0E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Tree Health Status by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2F9EB-88B9-A231-8970-A2EDD8E0EF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b="1" dirty="0"/>
              <a:t>Overall, the trees in Seward Park are relatively healthy.</a:t>
            </a:r>
          </a:p>
          <a:p>
            <a:pPr marL="45720" indent="0">
              <a:buNone/>
            </a:pPr>
            <a:r>
              <a:rPr lang="en-US" dirty="0"/>
              <a:t>Western hemlock, red alder, Pacific madrone are struggling.</a:t>
            </a: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sz="1600" dirty="0"/>
              <a:t>Note: Species with &lt;3 in the study sample are excluded from this analysis.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458AB34-95F0-450D-83DC-031925EE491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56139389"/>
              </p:ext>
            </p:extLst>
          </p:nvPr>
        </p:nvGraphicFramePr>
        <p:xfrm>
          <a:off x="4648200" y="2057399"/>
          <a:ext cx="64008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5169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8551-5C5D-FE60-2780-1DDD8C34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CC67-D352-08E9-6ACE-A17CFD28C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Total Shrub Stem Count </a:t>
            </a:r>
            <a:r>
              <a:rPr lang="en-US" sz="4000" b="1"/>
              <a:t>Across All </a:t>
            </a:r>
            <a:r>
              <a:rPr lang="en-US" sz="4000" b="1" dirty="0"/>
              <a:t>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EB01-29F5-403B-A701-65F54CCFE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1965960"/>
            <a:ext cx="3605464" cy="4023360"/>
          </a:xfrm>
        </p:spPr>
        <p:txBody>
          <a:bodyPr>
            <a:normAutofit/>
          </a:bodyPr>
          <a:lstStyle/>
          <a:p>
            <a:pPr marL="45720" marR="0" indent="0">
              <a:lnSpc>
                <a:spcPct val="130000"/>
              </a:lnSpc>
              <a:spcAft>
                <a:spcPts val="600"/>
              </a:spcAft>
              <a:buNone/>
            </a:pPr>
            <a:r>
              <a:rPr lang="en-US" sz="2000" b="1" dirty="0"/>
              <a:t>All woody stems &gt; 4.5’ tall AND &lt;5” DBH within 24’ radius </a:t>
            </a:r>
          </a:p>
          <a:p>
            <a:pPr marL="45720" marR="0" indent="0">
              <a:lnSpc>
                <a:spcPct val="130000"/>
              </a:lnSpc>
              <a:spcAft>
                <a:spcPts val="600"/>
              </a:spcAft>
              <a:buNone/>
            </a:pPr>
            <a:r>
              <a:rPr lang="en-US" sz="1800" dirty="0"/>
              <a:t>Note: Stems found in only 1/18 plots are omitted from this chart: Himalayan blackberry, elderberry, blackcap raspberry, salal, hairy honeysuckle, dwarf rose, Pacific crabapple.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97DEE9D-4DB7-1923-9B00-8F134357EB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7538911"/>
              </p:ext>
            </p:extLst>
          </p:nvPr>
        </p:nvGraphicFramePr>
        <p:xfrm>
          <a:off x="4892842" y="1965960"/>
          <a:ext cx="6646778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22436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02C5A-CE55-E78D-0D7C-DB9F9BF0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0AFFA-4B47-1518-DF44-0E84D19C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Sapling Count Across All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4202-3C98-9C01-815B-713D41672D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" indent="0">
              <a:lnSpc>
                <a:spcPct val="130000"/>
              </a:lnSpc>
              <a:spcAft>
                <a:spcPts val="600"/>
              </a:spcAft>
              <a:buNone/>
            </a:pPr>
            <a:r>
              <a:rPr lang="en-US" sz="2400" dirty="0"/>
              <a:t>Trees &lt;5” DBH found in a 24-foot radius around the center of each quarter acre plot. Includes saplings down to 2” tall.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9582E62-DB1A-0D83-D1AB-122DCF340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1092241"/>
              </p:ext>
            </p:extLst>
          </p:nvPr>
        </p:nvGraphicFramePr>
        <p:xfrm>
          <a:off x="4908884" y="2057399"/>
          <a:ext cx="6646778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94478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636EF-1DD7-1887-E593-5BC66604C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1141-8B16-0483-2496-F3C5D6F3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Percent Cover of Vegetation Under 4.5’ 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C9F37-D6EA-7282-57D7-C84DD4A5E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225040"/>
            <a:ext cx="3749842" cy="4023360"/>
          </a:xfrm>
        </p:spPr>
        <p:txBody>
          <a:bodyPr>
            <a:normAutofit/>
          </a:bodyPr>
          <a:lstStyle/>
          <a:p>
            <a:pPr marL="45720" marR="0" indent="0">
              <a:lnSpc>
                <a:spcPct val="130000"/>
              </a:lnSpc>
              <a:spcAft>
                <a:spcPts val="600"/>
              </a:spcAft>
              <a:buNone/>
            </a:pPr>
            <a:r>
              <a:rPr lang="en-US" sz="2400" dirty="0"/>
              <a:t>Sword fern, Trailing blackberry, Salal, and Oregon grape were the only shrubs that appeared consistently among the plots.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C7784D0-EBEF-18E9-33A6-74F85F822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944781"/>
              </p:ext>
            </p:extLst>
          </p:nvPr>
        </p:nvGraphicFramePr>
        <p:xfrm>
          <a:off x="4892842" y="1965960"/>
          <a:ext cx="6646778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919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624A4-5B5F-5429-7C11-82A8C6C9B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92AF3-6C7A-C759-D0CF-B6DC6180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868680"/>
            <a:ext cx="4071026" cy="1356360"/>
          </a:xfrm>
        </p:spPr>
        <p:txBody>
          <a:bodyPr/>
          <a:lstStyle/>
          <a:p>
            <a:r>
              <a:rPr lang="en-US" b="1" dirty="0"/>
              <a:t>Distribution of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58D56-18E3-6208-60E0-80C69D72B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225040"/>
            <a:ext cx="5418221" cy="4023360"/>
          </a:xfrm>
        </p:spPr>
        <p:txBody>
          <a:bodyPr>
            <a:normAutofit/>
          </a:bodyPr>
          <a:lstStyle/>
          <a:p>
            <a:pPr marL="45720" indent="0">
              <a:lnSpc>
                <a:spcPct val="120000"/>
              </a:lnSpc>
              <a:buNone/>
            </a:pPr>
            <a:r>
              <a:rPr lang="en-US" sz="2400" dirty="0">
                <a:effectLst/>
              </a:rPr>
              <a:t>Park Steward Paul Shannon created </a:t>
            </a:r>
            <a:r>
              <a:rPr lang="en-US" sz="2400" dirty="0"/>
              <a:t> this interactive map that visualizes each surveyed tree species, size and location.</a:t>
            </a:r>
          </a:p>
          <a:p>
            <a:pPr marL="45720" indent="0">
              <a:buNone/>
            </a:pPr>
            <a:r>
              <a:rPr lang="en-US" sz="2000" u="sng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https://paulshannon.shinyapps.io/sewardFIA/</a:t>
            </a:r>
            <a:endParaRPr lang="en-US" sz="2400" dirty="0">
              <a:solidFill>
                <a:schemeClr val="accent4"/>
              </a:solidFill>
              <a:effectLst/>
            </a:endParaRPr>
          </a:p>
        </p:txBody>
      </p:sp>
      <p:pic>
        <p:nvPicPr>
          <p:cNvPr id="4" name="Picture 3" descr="A map of a city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2AF2ED5-AA55-B5A1-B70C-E9A5AACFA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220" y="1080925"/>
            <a:ext cx="4778141" cy="46961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8121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BC38-8004-C1E2-B318-ABEE383B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 of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193BC-9694-A8D4-C464-5B18F367E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10065774" cy="4023360"/>
          </a:xfrm>
        </p:spPr>
        <p:txBody>
          <a:bodyPr/>
          <a:lstStyle/>
          <a:p>
            <a:r>
              <a:rPr lang="en-US" dirty="0"/>
              <a:t>Douglas-fir dominates in terms of wood volume</a:t>
            </a:r>
          </a:p>
          <a:p>
            <a:r>
              <a:rPr lang="en-US" dirty="0"/>
              <a:t>Big-leaf maple dominates in terms of density</a:t>
            </a:r>
          </a:p>
          <a:p>
            <a:r>
              <a:rPr lang="en-US" dirty="0"/>
              <a:t>Western redcedar has stoutest trees on average</a:t>
            </a:r>
          </a:p>
          <a:p>
            <a:r>
              <a:rPr lang="en-US" dirty="0"/>
              <a:t>Hazelnut and Indian plum (</a:t>
            </a:r>
            <a:r>
              <a:rPr lang="en-US" dirty="0" err="1"/>
              <a:t>osoberry</a:t>
            </a:r>
            <a:r>
              <a:rPr lang="en-US" dirty="0"/>
              <a:t>) highest density shrubs</a:t>
            </a:r>
          </a:p>
          <a:p>
            <a:r>
              <a:rPr lang="en-US" dirty="0"/>
              <a:t>Hemlock/alder/madrone are struggling, other species healthy</a:t>
            </a:r>
          </a:p>
          <a:p>
            <a:r>
              <a:rPr lang="en-US" dirty="0"/>
              <a:t>Small amounts of invasive species in most plots, but not dominant anywhere</a:t>
            </a:r>
          </a:p>
          <a:p>
            <a:r>
              <a:rPr lang="en-US" dirty="0"/>
              <a:t>Surprising encounters with non-native trees (coast redwood and Norway maple are reproducing in park, mostly around edges of forest)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32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3ED65-DA43-9EF6-B937-59A8D562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Work Brainstorm</a:t>
            </a:r>
            <a:br>
              <a:rPr lang="en-US" b="1" dirty="0"/>
            </a:br>
            <a:r>
              <a:rPr lang="en-US" sz="3600" i="1" dirty="0"/>
              <a:t>(0-500 year plan)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7560A-5544-BD92-8C82-29F9B9A259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400" b="1" dirty="0"/>
              <a:t>To-Do List: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Add plots at even intervals in old-growth forest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Herbaceous layer and seedling survey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Re-survey (when?)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Incorporate into future monitoring program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Refine Protocol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BEAEC-6F0C-7A95-D01B-2368B89D3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4054" y="1965960"/>
            <a:ext cx="7200593" cy="4420126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/>
              <a:t>Questions we can address with the data: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Relationship between canopy openness/other variables and sapling frequency (various species)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Relationship between canopy openness and stem density (various species)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Species overlap or competitive exclusion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Relationship between mountain beaver burrow presence and understory vegetation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Relationship between abiotic variables and forest health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Monitoring forest health through time (e.g., sword fern, hemlock etc.)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Seedlings and species regeneration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Fire ecology and forest development/succession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Climate change and forest succession</a:t>
            </a:r>
          </a:p>
        </p:txBody>
      </p:sp>
    </p:spTree>
    <p:extLst>
      <p:ext uri="{BB962C8B-B14F-4D97-AF65-F5344CB8AC3E}">
        <p14:creationId xmlns:p14="http://schemas.microsoft.com/office/powerpoint/2010/main" val="134814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C29DA7-B276-6924-62D7-A9B77E61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noProof="0" dirty="0"/>
              <a:t>About Seward Park</a:t>
            </a:r>
          </a:p>
        </p:txBody>
      </p:sp>
      <p:pic>
        <p:nvPicPr>
          <p:cNvPr id="8" name="Content Placeholder 7" descr="A lake with trees in the background">
            <a:extLst>
              <a:ext uri="{FF2B5EF4-FFF2-40B4-BE49-F238E27FC236}">
                <a16:creationId xmlns:a16="http://schemas.microsoft.com/office/drawing/2014/main" id="{8F6858D2-0D23-AFE8-0A61-BF465E87F6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71113" y="1786371"/>
            <a:ext cx="3352432" cy="1885742"/>
          </a:xfrm>
          <a:ln w="50800">
            <a:solidFill>
              <a:schemeClr val="accent1"/>
            </a:solidFill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8065FE-7D46-F5D8-1FFD-E923D3151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5283" y="1965960"/>
            <a:ext cx="6601503" cy="4023360"/>
          </a:xfrm>
        </p:spPr>
        <p:txBody>
          <a:bodyPr>
            <a:normAutofit/>
          </a:bodyPr>
          <a:lstStyle/>
          <a:p>
            <a:r>
              <a:rPr lang="en-US" noProof="0" dirty="0"/>
              <a:t>Ecological gem within urban Seattle.  </a:t>
            </a:r>
          </a:p>
          <a:p>
            <a:r>
              <a:rPr lang="en-US" dirty="0"/>
              <a:t>120 acres of Douglas fir dominated old growth forest within the 300-acre park.</a:t>
            </a:r>
          </a:p>
          <a:p>
            <a:r>
              <a:rPr lang="en-US" noProof="0" dirty="0"/>
              <a:t>Asset due to community and environmental value.</a:t>
            </a:r>
          </a:p>
          <a:p>
            <a:pPr>
              <a:lnSpc>
                <a:spcPct val="100000"/>
              </a:lnSpc>
            </a:pPr>
            <a:r>
              <a:rPr lang="en-US" dirty="0"/>
              <a:t>Forest is stressed</a:t>
            </a:r>
            <a:r>
              <a:rPr lang="en-US" noProof="0" dirty="0"/>
              <a:t> with the effects of </a:t>
            </a:r>
            <a:r>
              <a:rPr lang="en-US" dirty="0"/>
              <a:t>climate change, disease, invasive plants, and human misuse.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No reliable encompassing baseline vegetation data has ever been collected.</a:t>
            </a:r>
          </a:p>
          <a:p>
            <a:endParaRPr lang="en-US" sz="2800" noProof="0" dirty="0"/>
          </a:p>
        </p:txBody>
      </p:sp>
      <p:pic>
        <p:nvPicPr>
          <p:cNvPr id="1028" name="Picture 4" descr="Pin page">
            <a:extLst>
              <a:ext uri="{FF2B5EF4-FFF2-40B4-BE49-F238E27FC236}">
                <a16:creationId xmlns:a16="http://schemas.microsoft.com/office/drawing/2014/main" id="{3E3D5468-1779-AFF6-9221-CCED34F2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13" y="4128758"/>
            <a:ext cx="3352432" cy="2119642"/>
          </a:xfrm>
          <a:prstGeom prst="rect">
            <a:avLst/>
          </a:prstGeom>
          <a:noFill/>
          <a:ln w="508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692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88DD1-9E6A-8DC4-3FE6-8E86B9D2E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897A-BCAA-C4A4-53B4-05D59530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4118811" cy="1356360"/>
          </a:xfrm>
        </p:spPr>
        <p:txBody>
          <a:bodyPr/>
          <a:lstStyle/>
          <a:p>
            <a:r>
              <a:rPr lang="en-US" b="1" noProof="0" dirty="0"/>
              <a:t>Survey Goals</a:t>
            </a:r>
          </a:p>
        </p:txBody>
      </p:sp>
      <p:pic>
        <p:nvPicPr>
          <p:cNvPr id="8" name="Content Placeholder 7" descr="A person measuring a tree&#10;&#10;Description automatically generated">
            <a:extLst>
              <a:ext uri="{FF2B5EF4-FFF2-40B4-BE49-F238E27FC236}">
                <a16:creationId xmlns:a16="http://schemas.microsoft.com/office/drawing/2014/main" id="{86E22DB8-F501-0C2F-EB7B-74E38F9239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1"/>
          <a:stretch/>
        </p:blipFill>
        <p:spPr>
          <a:xfrm rot="5400000">
            <a:off x="4969752" y="1264326"/>
            <a:ext cx="3476099" cy="2400585"/>
          </a:xfrm>
          <a:ln w="50800">
            <a:solidFill>
              <a:schemeClr val="accent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89322-DAB9-401B-9929-ADA353AEA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61811" y="4604084"/>
            <a:ext cx="6448925" cy="1876925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Partnered with Friends of Seward Park as well as an experienced Seward Park Forest Steward, Paul Shannon.</a:t>
            </a:r>
          </a:p>
          <a:p>
            <a:pPr>
              <a:spcBef>
                <a:spcPts val="1200"/>
              </a:spcBef>
            </a:pPr>
            <a:r>
              <a:rPr lang="en-US" dirty="0"/>
              <a:t>Organized and conducted by Nate Butcher and Dr. Tim Billo UW.</a:t>
            </a:r>
          </a:p>
          <a:p>
            <a:endParaRPr lang="en-US" noProof="0" dirty="0"/>
          </a:p>
        </p:txBody>
      </p:sp>
      <p:pic>
        <p:nvPicPr>
          <p:cNvPr id="10" name="Picture 9" descr="A person standing in the woods&#10;&#10;Description automatically generated">
            <a:extLst>
              <a:ext uri="{FF2B5EF4-FFF2-40B4-BE49-F238E27FC236}">
                <a16:creationId xmlns:a16="http://schemas.microsoft.com/office/drawing/2014/main" id="{683E4551-21DA-E222-DBB8-2CF7CF4BCD7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5" t="23977" r="2870" b="7739"/>
          <a:stretch/>
        </p:blipFill>
        <p:spPr>
          <a:xfrm rot="5400000">
            <a:off x="8178127" y="1362274"/>
            <a:ext cx="3476098" cy="2204688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39349A-D620-CE7E-C563-A32791687164}"/>
              </a:ext>
            </a:extLst>
          </p:cNvPr>
          <p:cNvSpPr txBox="1"/>
          <p:nvPr/>
        </p:nvSpPr>
        <p:spPr>
          <a:xfrm>
            <a:off x="7301359" y="421871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 and Nate hard at work!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14386E2-5EB1-9ABC-5CA4-5750999E6450}"/>
              </a:ext>
            </a:extLst>
          </p:cNvPr>
          <p:cNvSpPr txBox="1">
            <a:spLocks/>
          </p:cNvSpPr>
          <p:nvPr/>
        </p:nvSpPr>
        <p:spPr>
          <a:xfrm>
            <a:off x="952036" y="1796716"/>
            <a:ext cx="3938606" cy="4028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400" dirty="0"/>
              <a:t>To collect first comprehensive baseline vegetation data for future monitoring of Seward Park forest.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To capture forest health in summer 2024.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To replicate the study at regular intervals to identify changes within the flora of the park.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9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AF68-315F-AE37-ADE0-A9ABA941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the Protocol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812B3FB-F6B4-15F6-CDDB-8E52909B80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7655" y="1800206"/>
            <a:ext cx="2924685" cy="4181700"/>
          </a:xfrm>
          <a:solidFill>
            <a:srgbClr val="F2EFDF"/>
          </a:solidFill>
          <a:ln w="50800">
            <a:solidFill>
              <a:schemeClr val="accent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85938-135B-B8CE-C35B-7291F7224C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protocol based off US Forest Service’s </a:t>
            </a:r>
            <a:r>
              <a:rPr lang="en-US" i="1" dirty="0"/>
              <a:t>Forest Inventory and Analysis </a:t>
            </a:r>
            <a:r>
              <a:rPr lang="en-US" dirty="0"/>
              <a:t>protocol for the PNW.</a:t>
            </a:r>
          </a:p>
          <a:p>
            <a:r>
              <a:rPr lang="en-US" dirty="0"/>
              <a:t>Prioritized reproducibility through precise documentation of tree locations, plot details, and walking directions for repeated data collection.</a:t>
            </a:r>
          </a:p>
          <a:p>
            <a:r>
              <a:rPr lang="en-US" dirty="0"/>
              <a:t>Data was tree-biased with most data tree focused</a:t>
            </a:r>
          </a:p>
          <a:p>
            <a:r>
              <a:rPr lang="en-US" dirty="0"/>
              <a:t>Understory vegetation and downed wood were also characterized.</a:t>
            </a:r>
          </a:p>
        </p:txBody>
      </p:sp>
    </p:spTree>
    <p:extLst>
      <p:ext uri="{BB962C8B-B14F-4D97-AF65-F5344CB8AC3E}">
        <p14:creationId xmlns:p14="http://schemas.microsoft.com/office/powerpoint/2010/main" val="2960317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9FD4-858E-E596-5EB2-308C611F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About the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E8E21-5D7B-6FAF-54D7-692EBD53D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2999" y="2057399"/>
            <a:ext cx="5941291" cy="4023360"/>
          </a:xfrm>
        </p:spPr>
        <p:txBody>
          <a:bodyPr>
            <a:normAutofit/>
          </a:bodyPr>
          <a:lstStyle/>
          <a:p>
            <a:pPr>
              <a:spcAft>
                <a:spcPts val="400"/>
              </a:spcAft>
            </a:pPr>
            <a:r>
              <a:rPr lang="en-US" dirty="0"/>
              <a:t>18 plots evenly distributed throughout the forest.</a:t>
            </a:r>
          </a:p>
          <a:p>
            <a:pPr lvl="1"/>
            <a:r>
              <a:rPr lang="en-US" dirty="0"/>
              <a:t>58.9ft radius from plot center for tree data.</a:t>
            </a:r>
          </a:p>
          <a:p>
            <a:pPr lvl="1"/>
            <a:r>
              <a:rPr lang="en-US" dirty="0"/>
              <a:t>24ft radius from plot center for understory vegetation data.</a:t>
            </a:r>
          </a:p>
          <a:p>
            <a:r>
              <a:rPr lang="en-US" dirty="0"/>
              <a:t>In cases where plots were not surveyable due to intersection by trail, they were minimally </a:t>
            </a:r>
            <a:r>
              <a:rPr lang="en-US" dirty="0">
                <a:solidFill>
                  <a:srgbClr val="00B0F0"/>
                </a:solidFill>
              </a:rPr>
              <a:t>moved</a:t>
            </a:r>
            <a:r>
              <a:rPr lang="en-US" dirty="0"/>
              <a:t> west or east to avoid said factor. (See Map)</a:t>
            </a:r>
          </a:p>
          <a:p>
            <a:r>
              <a:rPr lang="en-US" dirty="0"/>
              <a:t>Each plot center was marked by a piece of rebar.</a:t>
            </a:r>
          </a:p>
          <a:p>
            <a:endParaRPr lang="en-US" dirty="0"/>
          </a:p>
        </p:txBody>
      </p:sp>
      <p:pic>
        <p:nvPicPr>
          <p:cNvPr id="13" name="Content Placeholder 12" descr="A map with red and blue pins&#10;&#10;Description automatically generated">
            <a:extLst>
              <a:ext uri="{FF2B5EF4-FFF2-40B4-BE49-F238E27FC236}">
                <a16:creationId xmlns:a16="http://schemas.microsoft.com/office/drawing/2014/main" id="{28A2F668-5456-5215-FF03-C7A74F0C77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74" y="1728232"/>
            <a:ext cx="2979420" cy="4450178"/>
          </a:xfrm>
          <a:ln w="50800"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131AFD-67EC-79EB-B91E-5A187F0528E9}"/>
              </a:ext>
            </a:extLst>
          </p:cNvPr>
          <p:cNvSpPr txBox="1"/>
          <p:nvPr/>
        </p:nvSpPr>
        <p:spPr>
          <a:xfrm>
            <a:off x="8221027" y="707251"/>
            <a:ext cx="3129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pins indicate plot location.</a:t>
            </a:r>
          </a:p>
          <a:p>
            <a:r>
              <a:rPr lang="en-US" b="1" dirty="0">
                <a:solidFill>
                  <a:schemeClr val="accent4"/>
                </a:solidFill>
              </a:rPr>
              <a:t>Blue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pins marks original plot if the plot needed to be moved. </a:t>
            </a:r>
          </a:p>
        </p:txBody>
      </p:sp>
    </p:spTree>
    <p:extLst>
      <p:ext uri="{BB962C8B-B14F-4D97-AF65-F5344CB8AC3E}">
        <p14:creationId xmlns:p14="http://schemas.microsoft.com/office/powerpoint/2010/main" val="295175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34037A2-9966-58C0-FB82-EDBEA348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The Data</a:t>
            </a:r>
            <a:endParaRPr lang="en-US" b="1" dirty="0"/>
          </a:p>
        </p:txBody>
      </p:sp>
      <p:pic>
        <p:nvPicPr>
          <p:cNvPr id="13" name="Content Placeholder 12" descr="A person standing in the woods&#10;&#10;Description automatically generated">
            <a:extLst>
              <a:ext uri="{FF2B5EF4-FFF2-40B4-BE49-F238E27FC236}">
                <a16:creationId xmlns:a16="http://schemas.microsoft.com/office/drawing/2014/main" id="{57728A7F-5FF5-299A-90A7-5087299FCE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9989" y="2496052"/>
            <a:ext cx="3509211" cy="2631908"/>
          </a:xfrm>
          <a:ln w="50800">
            <a:solidFill>
              <a:schemeClr val="accent1"/>
            </a:solidFill>
          </a:ln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1916DBF-EC85-42D0-63A8-C0A1BA756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51158" y="1005342"/>
            <a:ext cx="7114932" cy="4792345"/>
          </a:xfrm>
          <a:ln w="0">
            <a:noFill/>
          </a:ln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2400" b="1" dirty="0"/>
              <a:t>Tree Data </a:t>
            </a:r>
            <a:r>
              <a:rPr lang="en-US" sz="2400" dirty="0"/>
              <a:t>(Stems &gt;4.5’ tall AND &gt;5” DBH within 58.9’ radius):</a:t>
            </a:r>
          </a:p>
          <a:p>
            <a:pPr marL="45720" indent="0">
              <a:spcBef>
                <a:spcPts val="400"/>
              </a:spcBef>
              <a:buNone/>
            </a:pPr>
            <a:r>
              <a:rPr lang="en-US" sz="2000" dirty="0"/>
              <a:t>Species, Density, Height (ft), Status, DBH (in), Crown (%), Crown Class, as well as Azimuth and Distance from plot center for resurvey purposes.</a:t>
            </a:r>
          </a:p>
          <a:p>
            <a:pPr marL="45720" indent="0">
              <a:buNone/>
            </a:pPr>
            <a:r>
              <a:rPr lang="en-US" sz="2400" b="1" dirty="0"/>
              <a:t>Understory Vegetation Data </a:t>
            </a:r>
            <a:r>
              <a:rPr lang="en-US" sz="2400" dirty="0"/>
              <a:t>(within 24’ radius):</a:t>
            </a:r>
          </a:p>
          <a:p>
            <a:pPr marL="45720" indent="0">
              <a:spcBef>
                <a:spcPts val="400"/>
              </a:spcBef>
              <a:buNone/>
            </a:pPr>
            <a:r>
              <a:rPr lang="en-US" sz="2000" dirty="0"/>
              <a:t>Species, Percent ground coverage, Average height (ft).</a:t>
            </a:r>
          </a:p>
          <a:p>
            <a:pPr marL="45720" indent="0">
              <a:buNone/>
            </a:pPr>
            <a:r>
              <a:rPr lang="en-US" sz="2400" b="1" dirty="0"/>
              <a:t>Woody Stem/Sapling Data </a:t>
            </a:r>
            <a:r>
              <a:rPr lang="en-US" sz="2400" dirty="0"/>
              <a:t>(All woody stems &gt;2ft tall AND &lt;5” DBH within 24’ radius):</a:t>
            </a:r>
          </a:p>
          <a:p>
            <a:pPr marL="45720" indent="0">
              <a:spcBef>
                <a:spcPts val="400"/>
              </a:spcBef>
              <a:buNone/>
            </a:pPr>
            <a:r>
              <a:rPr lang="en-US" sz="2000" dirty="0"/>
              <a:t>Stem count, Species/Sapling Count, Species height (ft), Status.</a:t>
            </a:r>
          </a:p>
          <a:p>
            <a:pPr marL="45720" indent="0">
              <a:buNone/>
            </a:pPr>
            <a:r>
              <a:rPr lang="en-US" sz="2400" b="1" dirty="0"/>
              <a:t>Downed Wood </a:t>
            </a:r>
            <a:r>
              <a:rPr lang="en-US" sz="2400" dirty="0"/>
              <a:t>(E/W transect through plot center):</a:t>
            </a:r>
          </a:p>
          <a:p>
            <a:pPr marL="45720" indent="0">
              <a:spcBef>
                <a:spcPts val="400"/>
              </a:spcBef>
              <a:buNone/>
            </a:pPr>
            <a:r>
              <a:rPr lang="en-US" sz="2000" dirty="0"/>
              <a:t>Diameter at intersection with transect (in), Largest Diameter (in), Smallest Diameter (in), Decay class, Species.</a:t>
            </a:r>
          </a:p>
        </p:txBody>
      </p:sp>
    </p:spTree>
    <p:extLst>
      <p:ext uri="{BB962C8B-B14F-4D97-AF65-F5344CB8AC3E}">
        <p14:creationId xmlns:p14="http://schemas.microsoft.com/office/powerpoint/2010/main" val="229454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11A0B3F-D9E4-22BA-56DC-6DE2630D6F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055008"/>
              </p:ext>
            </p:extLst>
          </p:nvPr>
        </p:nvGraphicFramePr>
        <p:xfrm>
          <a:off x="4623544" y="2422357"/>
          <a:ext cx="6958856" cy="3658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19AF479-A7FF-999E-D6AF-6EA2F1962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Forest Composition: Basal Area by Species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5F7A2-C28F-260F-3DCC-C43981D711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>
                <a:solidFill>
                  <a:srgbClr val="0070C0"/>
                </a:solidFill>
                <a:effectLst/>
              </a:rPr>
              <a:t>Douglas-fir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emerged as the </a:t>
            </a:r>
            <a:r>
              <a:rPr lang="en-US" b="1" dirty="0">
                <a:solidFill>
                  <a:srgbClr val="0070C0"/>
                </a:solidFill>
                <a:effectLst/>
              </a:rPr>
              <a:t>most dominant species </a:t>
            </a:r>
            <a:r>
              <a:rPr lang="en-US" dirty="0">
                <a:effectLst/>
              </a:rPr>
              <a:t>in the old-growth core, both in count and size.</a:t>
            </a:r>
          </a:p>
          <a:p>
            <a:pPr marL="45720" indent="0">
              <a:buNone/>
            </a:pPr>
            <a:r>
              <a:rPr lang="en-US" dirty="0">
                <a:effectLst/>
              </a:rPr>
              <a:t>This aligns with Seward Park's historical context as a Douglas-fir-dominated forest.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A66FD-B5EC-0A88-E839-16043DFBAEF3}"/>
              </a:ext>
            </a:extLst>
          </p:cNvPr>
          <p:cNvSpPr txBox="1"/>
          <p:nvPr/>
        </p:nvSpPr>
        <p:spPr>
          <a:xfrm>
            <a:off x="4623544" y="1965960"/>
            <a:ext cx="655780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Basal</a:t>
            </a:r>
            <a:r>
              <a:rPr lang="en-US" sz="2000" b="1" baseline="0" dirty="0">
                <a:solidFill>
                  <a:sysClr val="windowText" lastClr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Area by Species per Acre, in Square Feet</a:t>
            </a:r>
            <a:endParaRPr lang="en-US" sz="2000" b="1" dirty="0">
              <a:solidFill>
                <a:sysClr val="windowText" lastClr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95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3AFA7-4EF4-3C8B-B0BC-F45E189A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881-3E29-26A9-2D7A-BA93A8458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Forest Composition: </a:t>
            </a:r>
            <a:br>
              <a:rPr lang="en-US" b="1" dirty="0"/>
            </a:br>
            <a:r>
              <a:rPr lang="en-US" sz="3600" b="1" dirty="0"/>
              <a:t>Density by species (all trees &gt;5” DBH)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CE5E5F-C6EA-F068-AA01-D4CBF5A663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F89E62-E568-B491-AAB8-DDDAFD9170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" indent="0">
              <a:buNone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Big Leaf Maple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is the 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most common species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by far, followed by 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Douglas Fir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and </a:t>
            </a: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Western Red Cedar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. </a:t>
            </a:r>
          </a:p>
          <a:p>
            <a:pPr marL="45720" indent="0">
              <a:spcBef>
                <a:spcPts val="600"/>
              </a:spcBef>
              <a:buNone/>
            </a:pPr>
            <a:endParaRPr lang="en-US" sz="1800" b="1" dirty="0"/>
          </a:p>
          <a:p>
            <a:pPr marL="45720" indent="0">
              <a:spcBef>
                <a:spcPts val="600"/>
              </a:spcBef>
              <a:buNone/>
            </a:pPr>
            <a:r>
              <a:rPr lang="en-US" sz="1800" b="1" dirty="0"/>
              <a:t>Other Species Encountered </a:t>
            </a:r>
            <a:r>
              <a:rPr lang="en-US" sz="1800" dirty="0"/>
              <a:t>(</a:t>
            </a:r>
            <a:r>
              <a:rPr lang="en-US" sz="1800" i="1" dirty="0"/>
              <a:t>not in plots</a:t>
            </a:r>
            <a:r>
              <a:rPr lang="en-US" sz="1800" dirty="0"/>
              <a:t>)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800" dirty="0"/>
              <a:t>Garry Oak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800" dirty="0"/>
              <a:t>Cottonwood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800" dirty="0"/>
              <a:t>Chinese or European chestnut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800" dirty="0"/>
              <a:t>Oregon ash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800" dirty="0"/>
              <a:t>Tulip</a:t>
            </a:r>
          </a:p>
          <a:p>
            <a:pPr marL="45720" indent="0">
              <a:spcBef>
                <a:spcPts val="600"/>
              </a:spcBef>
              <a:buNone/>
            </a:pPr>
            <a:r>
              <a:rPr lang="en-US" sz="1800" dirty="0"/>
              <a:t>Grand fir</a:t>
            </a:r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328E2287-E42A-4511-61B7-966D77DB70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1494089"/>
              </p:ext>
            </p:extLst>
          </p:nvPr>
        </p:nvGraphicFramePr>
        <p:xfrm>
          <a:off x="4607381" y="2055089"/>
          <a:ext cx="3216564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FF8CDC3-281E-4E4C-84F7-4AE834DCE6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5536221"/>
              </p:ext>
            </p:extLst>
          </p:nvPr>
        </p:nvGraphicFramePr>
        <p:xfrm>
          <a:off x="8049490" y="2019814"/>
          <a:ext cx="3643745" cy="40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54905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4F86-C9A1-936D-3D3E-37B44258F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b="1" dirty="0"/>
              <a:t>Forest Composition: </a:t>
            </a:r>
            <a:br>
              <a:rPr lang="en-US" b="1" dirty="0"/>
            </a:br>
            <a:r>
              <a:rPr lang="en-US" sz="3600" b="1" dirty="0"/>
              <a:t>Average Tree Size by Species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24BD-439B-DE16-4319-F27112AF2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3597166" cy="4023360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dirty="0"/>
              <a:t>Plot records by the numbers:</a:t>
            </a:r>
          </a:p>
          <a:p>
            <a:r>
              <a:rPr lang="en-US" dirty="0"/>
              <a:t>The tallest tree: </a:t>
            </a:r>
            <a:r>
              <a:rPr lang="en-US" b="1" dirty="0"/>
              <a:t>210-foot Douglas Fir </a:t>
            </a:r>
            <a:r>
              <a:rPr lang="en-US" dirty="0"/>
              <a:t>(plot 2, SW portion of the peninsula.) </a:t>
            </a:r>
          </a:p>
          <a:p>
            <a:r>
              <a:rPr lang="en-US" dirty="0"/>
              <a:t>The largest DBH: </a:t>
            </a:r>
            <a:r>
              <a:rPr lang="en-US" b="1" dirty="0"/>
              <a:t>71-inch Big Leaf Maple</a:t>
            </a:r>
            <a:r>
              <a:rPr lang="en-US" dirty="0"/>
              <a:t>, (six trees sharing a stem.)</a:t>
            </a:r>
          </a:p>
          <a:p>
            <a:pPr marL="45720" indent="0">
              <a:buNone/>
            </a:pPr>
            <a:r>
              <a:rPr lang="en-US" dirty="0"/>
              <a:t>Outside of the plots:</a:t>
            </a:r>
          </a:p>
          <a:p>
            <a:r>
              <a:rPr lang="en-US" dirty="0"/>
              <a:t>Largest DBH non-native: </a:t>
            </a:r>
            <a:r>
              <a:rPr lang="en-US" b="1" dirty="0"/>
              <a:t>76.3-inch Coastal Redwood</a:t>
            </a:r>
          </a:p>
          <a:p>
            <a:r>
              <a:rPr lang="en-US" dirty="0"/>
              <a:t>Largest DBH native:</a:t>
            </a:r>
            <a:r>
              <a:rPr lang="en-US" b="1" dirty="0"/>
              <a:t> 69.5-inch Redcedar.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4BB8C0D-8568-CCDB-9609-DF6596F31D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45621370"/>
              </p:ext>
            </p:extLst>
          </p:nvPr>
        </p:nvGraphicFramePr>
        <p:xfrm>
          <a:off x="4622800" y="2057400"/>
          <a:ext cx="64008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441FB62-6B9B-AF2A-C5F3-7DA799BE2ACC}"/>
              </a:ext>
            </a:extLst>
          </p:cNvPr>
          <p:cNvSpPr txBox="1"/>
          <p:nvPr/>
        </p:nvSpPr>
        <p:spPr>
          <a:xfrm>
            <a:off x="4622800" y="2057399"/>
            <a:ext cx="7007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Average</a:t>
            </a:r>
            <a:r>
              <a:rPr lang="en-US" sz="2000" b="1" baseline="0" dirty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Tree</a:t>
            </a:r>
            <a:r>
              <a:rPr lang="en-US" sz="2000" b="1" baseline="0" dirty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Height and Diameter at Breast Height (DBH) </a:t>
            </a:r>
            <a:br>
              <a:rPr lang="en-US" sz="2000" b="1" baseline="0" dirty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000" b="1" baseline="0" dirty="0">
                <a:solidFill>
                  <a:schemeClr val="accent4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Species</a:t>
            </a:r>
          </a:p>
        </p:txBody>
      </p:sp>
    </p:spTree>
    <p:extLst>
      <p:ext uri="{BB962C8B-B14F-4D97-AF65-F5344CB8AC3E}">
        <p14:creationId xmlns:p14="http://schemas.microsoft.com/office/powerpoint/2010/main" val="4122056312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natefia">
      <a:dk1>
        <a:srgbClr val="23260F"/>
      </a:dk1>
      <a:lt1>
        <a:srgbClr val="FFFFFF"/>
      </a:lt1>
      <a:dk2>
        <a:srgbClr val="565349"/>
      </a:dk2>
      <a:lt2>
        <a:srgbClr val="DDDDDD"/>
      </a:lt2>
      <a:accent1>
        <a:srgbClr val="3B4013"/>
      </a:accent1>
      <a:accent2>
        <a:srgbClr val="607EA6"/>
      </a:accent2>
      <a:accent3>
        <a:srgbClr val="9BA7BF"/>
      </a:accent3>
      <a:accent4>
        <a:srgbClr val="418AB3"/>
      </a:accent4>
      <a:accent5>
        <a:srgbClr val="D7D447"/>
      </a:accent5>
      <a:accent6>
        <a:srgbClr val="F2EFDF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natefia">
    <a:dk1>
      <a:srgbClr val="23260F"/>
    </a:dk1>
    <a:lt1>
      <a:srgbClr val="FFFFFF"/>
    </a:lt1>
    <a:dk2>
      <a:srgbClr val="565349"/>
    </a:dk2>
    <a:lt2>
      <a:srgbClr val="DDDDDD"/>
    </a:lt2>
    <a:accent1>
      <a:srgbClr val="3B4013"/>
    </a:accent1>
    <a:accent2>
      <a:srgbClr val="607EA6"/>
    </a:accent2>
    <a:accent3>
      <a:srgbClr val="9BA7BF"/>
    </a:accent3>
    <a:accent4>
      <a:srgbClr val="418AB3"/>
    </a:accent4>
    <a:accent5>
      <a:srgbClr val="D7D447"/>
    </a:accent5>
    <a:accent6>
      <a:srgbClr val="F2EFDF"/>
    </a:accent6>
    <a:hlink>
      <a:srgbClr val="F59E00"/>
    </a:hlink>
    <a:folHlink>
      <a:srgbClr val="B2B2B2"/>
    </a:folHlink>
  </a:clrScheme>
  <a:fontScheme name="Office 2013 - 2022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 2013 - 2022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>
  <clbl:label id="{d431d158-6074-4832-8783-51ea6f6dd227}" enabled="0" method="" siteId="{d431d158-6074-4832-8783-51ea6f6dd22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13131</TotalTime>
  <Words>1037</Words>
  <Application>Microsoft Office PowerPoint</Application>
  <PresentationFormat>Widescreen</PresentationFormat>
  <Paragraphs>106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Corbel</vt:lpstr>
      <vt:lpstr>Roboto</vt:lpstr>
      <vt:lpstr>Wingdings</vt:lpstr>
      <vt:lpstr>Basis</vt:lpstr>
      <vt:lpstr>Seward park vegetation inventory</vt:lpstr>
      <vt:lpstr>About Seward Park</vt:lpstr>
      <vt:lpstr>Survey Goals</vt:lpstr>
      <vt:lpstr>About the Protocol</vt:lpstr>
      <vt:lpstr>About the Plots</vt:lpstr>
      <vt:lpstr>The Data</vt:lpstr>
      <vt:lpstr>Forest Composition: Basal Area by Species </vt:lpstr>
      <vt:lpstr>Forest Composition:  Density by species (all trees &gt;5” DBH)</vt:lpstr>
      <vt:lpstr>Forest Composition:  Average Tree Size by Species</vt:lpstr>
      <vt:lpstr>Tree Health Status by Species</vt:lpstr>
      <vt:lpstr>Total Shrub Stem Count Across All Plots</vt:lpstr>
      <vt:lpstr>Sapling Count Across All Plots</vt:lpstr>
      <vt:lpstr>Percent Cover of Vegetation Under 4.5’ Tall</vt:lpstr>
      <vt:lpstr>Distribution of Species</vt:lpstr>
      <vt:lpstr>Conclusions of Survey</vt:lpstr>
      <vt:lpstr>Future Work Brainstorm (0-500 year plan)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Seward park vegetation inventory</dc:title>
  <dc:creator>Butcher, Nate M - GAR 12 000</dc:creator>
  <cp:lastModifiedBy>Mary Murray</cp:lastModifiedBy>
  <cp:revision>7</cp:revision>
  <dcterms:created xsi:type="dcterms:W3CDTF">2024-11-30T22:13:27Z</dcterms:created>
  <dcterms:modified xsi:type="dcterms:W3CDTF">2025-01-18T05:36:16Z</dcterms:modified>
</cp:coreProperties>
</file>